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3" r:id="rId6"/>
    <p:sldId id="264" r:id="rId7"/>
    <p:sldId id="265" r:id="rId8"/>
    <p:sldId id="266" r:id="rId9"/>
    <p:sldId id="271" r:id="rId10"/>
    <p:sldId id="267" r:id="rId11"/>
    <p:sldId id="268" r:id="rId12"/>
    <p:sldId id="269" r:id="rId13"/>
    <p:sldId id="270" r:id="rId14"/>
    <p:sldId id="272" r:id="rId15"/>
    <p:sldId id="261" r:id="rId16"/>
  </p:sldIdLst>
  <p:sldSz cx="12192000" cy="6858000"/>
  <p:notesSz cx="6858000" cy="9144000"/>
  <p:embeddedFontLst>
    <p:embeddedFont>
      <p:font typeface="Bahnschrift Light Condensed" panose="020B0502040204020203" pitchFamily="34" charset="0"/>
      <p:regular r:id="rId17"/>
    </p:embeddedFont>
    <p:embeddedFont>
      <p:font typeface="DX영화자막 M" panose="02020600000000000000" pitchFamily="18" charset="-127"/>
      <p:regular r:id="rId18"/>
    </p:embeddedFont>
    <p:embeddedFont>
      <p:font typeface="THE선인장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타이포_쌍문동 B" panose="02020803020101020101" pitchFamily="18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7A71"/>
    <a:srgbClr val="ADB1A0"/>
    <a:srgbClr val="DFD7CA"/>
    <a:srgbClr val="E6B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DFD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EE40E-FE14-4928-A414-2862FB20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21" y="501649"/>
            <a:ext cx="10474701" cy="1236524"/>
          </a:xfrm>
        </p:spPr>
        <p:txBody>
          <a:bodyPr anchor="b"/>
          <a:lstStyle>
            <a:lvl1pPr algn="ctr">
              <a:defRPr sz="6000"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1A2D9F-E5B1-4DA0-BABE-D7E73BE3B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0713" y="2229160"/>
            <a:ext cx="6149009" cy="1818101"/>
          </a:xfrm>
        </p:spPr>
        <p:txBody>
          <a:bodyPr/>
          <a:lstStyle>
            <a:lvl1pPr marL="0" indent="0" algn="ctr">
              <a:buNone/>
              <a:defRPr sz="24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7450B-6794-477F-8AB9-8C497273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38C30-FB15-40B2-BAA7-159712EF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0CB42-909B-4612-B79E-B6BEE838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1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94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157A876-050C-4903-A096-79D5A6E267BB}"/>
              </a:ext>
            </a:extLst>
          </p:cNvPr>
          <p:cNvSpPr/>
          <p:nvPr userDrawn="1"/>
        </p:nvSpPr>
        <p:spPr>
          <a:xfrm>
            <a:off x="462455" y="826160"/>
            <a:ext cx="11148821" cy="5530191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BB64099-63AC-481E-BD91-4194600D059C}"/>
              </a:ext>
            </a:extLst>
          </p:cNvPr>
          <p:cNvSpPr/>
          <p:nvPr userDrawn="1"/>
        </p:nvSpPr>
        <p:spPr>
          <a:xfrm>
            <a:off x="11611277" y="826160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741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.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309D041-0D05-49AC-A601-D0D3F0E1B0FD}"/>
              </a:ext>
            </a:extLst>
          </p:cNvPr>
          <p:cNvSpPr/>
          <p:nvPr userDrawn="1"/>
        </p:nvSpPr>
        <p:spPr>
          <a:xfrm>
            <a:off x="609601" y="509047"/>
            <a:ext cx="11001676" cy="5847303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8432F82-2BFF-4A30-BB8F-2D3F2C116C9B}"/>
              </a:ext>
            </a:extLst>
          </p:cNvPr>
          <p:cNvSpPr/>
          <p:nvPr userDrawn="1"/>
        </p:nvSpPr>
        <p:spPr>
          <a:xfrm>
            <a:off x="11611276" y="509047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87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.2_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309D041-0D05-49AC-A601-D0D3F0E1B0FD}"/>
              </a:ext>
            </a:extLst>
          </p:cNvPr>
          <p:cNvSpPr/>
          <p:nvPr userDrawn="1"/>
        </p:nvSpPr>
        <p:spPr>
          <a:xfrm>
            <a:off x="609601" y="509047"/>
            <a:ext cx="11001676" cy="5847303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8432F82-2BFF-4A30-BB8F-2D3F2C116C9B}"/>
              </a:ext>
            </a:extLst>
          </p:cNvPr>
          <p:cNvSpPr/>
          <p:nvPr userDrawn="1"/>
        </p:nvSpPr>
        <p:spPr>
          <a:xfrm>
            <a:off x="11611276" y="509047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599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309D041-0D05-49AC-A601-D0D3F0E1B0FD}"/>
              </a:ext>
            </a:extLst>
          </p:cNvPr>
          <p:cNvSpPr/>
          <p:nvPr userDrawn="1"/>
        </p:nvSpPr>
        <p:spPr>
          <a:xfrm>
            <a:off x="609601" y="509047"/>
            <a:ext cx="11001676" cy="5847303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8432F82-2BFF-4A30-BB8F-2D3F2C116C9B}"/>
              </a:ext>
            </a:extLst>
          </p:cNvPr>
          <p:cNvSpPr/>
          <p:nvPr userDrawn="1"/>
        </p:nvSpPr>
        <p:spPr>
          <a:xfrm>
            <a:off x="11611276" y="509047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34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309D041-0D05-49AC-A601-D0D3F0E1B0FD}"/>
              </a:ext>
            </a:extLst>
          </p:cNvPr>
          <p:cNvSpPr/>
          <p:nvPr userDrawn="1"/>
        </p:nvSpPr>
        <p:spPr>
          <a:xfrm>
            <a:off x="609601" y="509047"/>
            <a:ext cx="11001676" cy="5847303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8432F82-2BFF-4A30-BB8F-2D3F2C116C9B}"/>
              </a:ext>
            </a:extLst>
          </p:cNvPr>
          <p:cNvSpPr/>
          <p:nvPr userDrawn="1"/>
        </p:nvSpPr>
        <p:spPr>
          <a:xfrm>
            <a:off x="11611276" y="509047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255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03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3" y="136525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58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52911-893A-484E-8920-8A2DADA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EDF4B2-AE87-4953-9DDA-1C4678FC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AD6E29-CB51-41C6-B0EF-7EB864FD9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A0B078-9FE9-4AC3-9BA6-7F0C2C8A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718772-96DE-4624-993E-4C73BDD4F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1CCC5-040B-4734-AF27-44606989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79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E395-239B-400A-9AD8-13840ED5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FECB0D-ED20-4AAF-853F-2991C1191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00CDE-4193-4201-8CD3-2D155E808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0888BE-5992-4B28-A611-BFE400FF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D78C87-4E20-4D2A-BA42-02C3C2DB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00DD29-74A6-4E63-9024-8D152AE7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51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C1C27-DBE3-4B70-A5CE-6E567341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F3CF7F-D345-466B-878B-C6DF4ED8A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4CDA00-571F-46F4-9374-4673DB07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5EE19-1E2E-48F9-82A6-B04F407B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21B05-F265-4E6D-979D-A4F3FC66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66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DFD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83111-6699-4417-96F1-7F76B9C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46CA87-C75A-45AF-B672-ECAFFF7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1396-DB9A-4334-84DF-495B0514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95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A3418D-3E6C-43E6-A0CD-724A05EC4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E7470-2D67-4200-8C84-58066D3DA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AD071C-39DE-4B68-B162-14A96F34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12437-82FF-4B9C-95D5-9BB10204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BCFBAD-38B5-4259-B36D-D221EE42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28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ADB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58BDF-686F-479C-9112-8BE7071B8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255" y="136525"/>
            <a:ext cx="10515600" cy="896116"/>
          </a:xfrm>
        </p:spPr>
        <p:txBody>
          <a:bodyPr>
            <a:normAutofit/>
          </a:bodyPr>
          <a:lstStyle>
            <a:lvl1pPr>
              <a:defRPr sz="6000"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EAE40-B3EF-4B85-B2E5-B03B9C4E0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5" y="1198179"/>
            <a:ext cx="11385331" cy="4978784"/>
          </a:xfrm>
        </p:spPr>
        <p:txBody>
          <a:bodyPr/>
          <a:lstStyle>
            <a:lvl1pPr>
              <a:defRPr sz="280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1pPr>
            <a:lvl2pPr>
              <a:defRPr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2pPr>
            <a:lvl3pPr>
              <a:defRPr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3pPr>
            <a:lvl4pPr>
              <a:defRPr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4pPr>
            <a:lvl5pPr>
              <a:defRPr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655B1-DBD1-421C-A41B-DF1ED487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085DC-28A1-4D9B-89CF-E58305CA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F219F-CBD1-4807-8976-11123F8B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3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4F938-4220-4DD8-B808-17DE88E1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1716D-D1A6-4290-8D0E-D27ABDC43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C7062-7900-45F5-9F61-78BB1F79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576E4-6ED9-45E3-8F27-E05B4EFD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8F25-EF39-4BBF-8A2B-1773BD3E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04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AB57-CA03-4D5E-917C-D555020E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806C4-B7C9-452D-8C54-653FBB175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6B2CEB-CDE0-48F1-A7F8-BB2999108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67435A-7606-4E56-92D8-13811561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3D911F-D383-4295-979B-0D732EB0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D03BE-F8F1-4A59-8741-FCB01F88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8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77159-7168-4A08-821A-104526E61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5AC5BB-A855-4FC4-8D84-A5BA740C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460A2-0C02-4216-8C25-AF4EF354E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E96418-968C-41ED-A5C9-6CA9CD3B7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A8C95A-E8AD-4CA7-A66A-8DC834BC9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D54245-954C-4622-84BB-0BD4BEFCD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B2446-BADE-4856-9042-51E720FC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7BC34-9723-4559-9F09-F0BF57FA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989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94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157A876-050C-4903-A096-79D5A6E267BB}"/>
              </a:ext>
            </a:extLst>
          </p:cNvPr>
          <p:cNvSpPr/>
          <p:nvPr userDrawn="1"/>
        </p:nvSpPr>
        <p:spPr>
          <a:xfrm>
            <a:off x="462455" y="826160"/>
            <a:ext cx="11148821" cy="5530191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BB64099-63AC-481E-BD91-4194600D059C}"/>
              </a:ext>
            </a:extLst>
          </p:cNvPr>
          <p:cNvSpPr/>
          <p:nvPr userDrawn="1"/>
        </p:nvSpPr>
        <p:spPr>
          <a:xfrm>
            <a:off x="11611277" y="826160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24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94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157A876-050C-4903-A096-79D5A6E267BB}"/>
              </a:ext>
            </a:extLst>
          </p:cNvPr>
          <p:cNvSpPr/>
          <p:nvPr userDrawn="1"/>
        </p:nvSpPr>
        <p:spPr>
          <a:xfrm>
            <a:off x="462455" y="826160"/>
            <a:ext cx="11148821" cy="5530191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BB64099-63AC-481E-BD91-4194600D059C}"/>
              </a:ext>
            </a:extLst>
          </p:cNvPr>
          <p:cNvSpPr/>
          <p:nvPr userDrawn="1"/>
        </p:nvSpPr>
        <p:spPr>
          <a:xfrm>
            <a:off x="11611277" y="826160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54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제목만">
    <p:bg>
      <p:bgPr>
        <a:solidFill>
          <a:srgbClr val="667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193B-51E9-4609-B382-AF742C63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94"/>
            <a:ext cx="10515600" cy="796166"/>
          </a:xfrm>
        </p:spPr>
        <p:txBody>
          <a:bodyPr/>
          <a:lstStyle>
            <a:lvl1pPr>
              <a:defRPr>
                <a:latin typeface="타이포_쌍문동 B" panose="02020803020101020101" pitchFamily="18" charset="-127"/>
                <a:ea typeface="타이포_쌍문동 B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7EB5E6-76B9-4A6B-82A4-6D6B505A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60B03E-72DC-48F6-A559-30977B70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FA2921-3F9F-4723-B73E-D46F742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157A876-050C-4903-A096-79D5A6E267BB}"/>
              </a:ext>
            </a:extLst>
          </p:cNvPr>
          <p:cNvSpPr/>
          <p:nvPr userDrawn="1"/>
        </p:nvSpPr>
        <p:spPr>
          <a:xfrm>
            <a:off x="462455" y="826160"/>
            <a:ext cx="11148821" cy="5530191"/>
          </a:xfrm>
          <a:prstGeom prst="foldedCorner">
            <a:avLst/>
          </a:prstGeom>
          <a:solidFill>
            <a:srgbClr val="DF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BB64099-63AC-481E-BD91-4194600D059C}"/>
              </a:ext>
            </a:extLst>
          </p:cNvPr>
          <p:cNvSpPr/>
          <p:nvPr userDrawn="1"/>
        </p:nvSpPr>
        <p:spPr>
          <a:xfrm>
            <a:off x="11611277" y="826160"/>
            <a:ext cx="580724" cy="1246181"/>
          </a:xfrm>
          <a:prstGeom prst="homePlate">
            <a:avLst/>
          </a:prstGeom>
          <a:solidFill>
            <a:srgbClr val="AD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109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1A53F9-1276-470A-A59A-E7CCFA67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D2B21C-3320-452A-9E99-9C0902F3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EF400-5940-4E9A-AEBA-3151128EE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3CEB5-05C7-4E29-A32B-40000FAEF505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F0FEB-0E0C-489E-AEEC-25AF0857A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06503-9C6F-4F83-8998-BF3CC6224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82913-ECE0-4C64-9A97-686F79963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6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62" r:id="rId9"/>
    <p:sldLayoutId id="2147483663" r:id="rId10"/>
    <p:sldLayoutId id="2147483655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hadedcommunity.com/2017/06/06/%EC%95%88%EB%A9%B4%EC%9D%B8%EC%8B%9D-%EC%B6%9C%EA%B5%AD%ED%99%95%EC%9D%B8-3%EA%B0%9C-%EA%B3%B5%ED%95%AD%EC%9C%BC%EB%A1%9C-%ED%99%95%EB%8C%80/" TargetMode="External"/><Relationship Id="rId2" Type="http://schemas.openxmlformats.org/officeDocument/2006/relationships/hyperlink" Target="http://coffeexplorer.com/55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dt.co.kr/contents.html?article_no=20140224020109607180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eqGhekbo8U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A2C51-CC20-4B93-8F70-7D8D5B186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607" y="585731"/>
            <a:ext cx="10474701" cy="1236524"/>
          </a:xfrm>
        </p:spPr>
        <p:txBody>
          <a:bodyPr>
            <a:normAutofit/>
          </a:bodyPr>
          <a:lstStyle/>
          <a:p>
            <a:r>
              <a:rPr lang="ko-KR" altLang="en-US" dirty="0"/>
              <a:t>포인트에 생체인식기술 적용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86987B-CD54-4BD8-B5DD-8B942FA31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738" y="4896160"/>
            <a:ext cx="6149009" cy="1818101"/>
          </a:xfrm>
        </p:spPr>
        <p:txBody>
          <a:bodyPr/>
          <a:lstStyle/>
          <a:p>
            <a:pPr algn="r"/>
            <a:r>
              <a:rPr lang="en-US" altLang="ko-KR" dirty="0"/>
              <a:t>1891161 </a:t>
            </a:r>
            <a:r>
              <a:rPr lang="ko-KR" altLang="en-US" dirty="0"/>
              <a:t>김정현</a:t>
            </a:r>
            <a:endParaRPr lang="en-US" altLang="ko-KR" dirty="0"/>
          </a:p>
          <a:p>
            <a:pPr algn="r"/>
            <a:r>
              <a:rPr lang="en-US" altLang="ko-KR" dirty="0"/>
              <a:t>1891170 </a:t>
            </a:r>
            <a:r>
              <a:rPr lang="ko-KR" altLang="en-US" dirty="0"/>
              <a:t>김지연</a:t>
            </a:r>
            <a:endParaRPr lang="en-US" altLang="ko-KR" dirty="0"/>
          </a:p>
          <a:p>
            <a:pPr algn="r"/>
            <a:r>
              <a:rPr lang="en-US" altLang="ko-KR" dirty="0"/>
              <a:t>1891196 </a:t>
            </a:r>
            <a:r>
              <a:rPr lang="ko-KR" altLang="en-US" dirty="0"/>
              <a:t>박세희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060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C32D8-BF8A-42C8-984A-0D7B3ECC133F}"/>
              </a:ext>
            </a:extLst>
          </p:cNvPr>
          <p:cNvSpPr txBox="1"/>
          <p:nvPr/>
        </p:nvSpPr>
        <p:spPr>
          <a:xfrm>
            <a:off x="847725" y="685800"/>
            <a:ext cx="3940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안면인식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6245C-FC31-4B3B-AEBB-C27AD6CF0074}"/>
              </a:ext>
            </a:extLst>
          </p:cNvPr>
          <p:cNvSpPr txBox="1"/>
          <p:nvPr/>
        </p:nvSpPr>
        <p:spPr>
          <a:xfrm>
            <a:off x="1058329" y="1601069"/>
            <a:ext cx="77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특징들을 저장한 데이터베이스의 연산처리 빨라야 함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0C5C8-6133-4D4B-B382-CB845760DDB3}"/>
              </a:ext>
            </a:extLst>
          </p:cNvPr>
          <p:cNvSpPr txBox="1"/>
          <p:nvPr/>
        </p:nvSpPr>
        <p:spPr>
          <a:xfrm>
            <a:off x="1058329" y="3429000"/>
            <a:ext cx="77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비접촉식 식별 </a:t>
            </a: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=&gt;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편리함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7CC30-F23D-4E56-8D96-D93FBA6801DF}"/>
              </a:ext>
            </a:extLst>
          </p:cNvPr>
          <p:cNvSpPr txBox="1"/>
          <p:nvPr/>
        </p:nvSpPr>
        <p:spPr>
          <a:xfrm>
            <a:off x="1058329" y="2461723"/>
            <a:ext cx="77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변장 노화 표정 방향 등에 따라 인식 어려움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EBFA18-F181-4B81-B197-527D27BAE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24" r="48925" b="524"/>
          <a:stretch/>
        </p:blipFill>
        <p:spPr>
          <a:xfrm>
            <a:off x="8843574" y="834025"/>
            <a:ext cx="2406628" cy="234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6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C32D8-BF8A-42C8-984A-0D7B3ECC133F}"/>
              </a:ext>
            </a:extLst>
          </p:cNvPr>
          <p:cNvSpPr txBox="1"/>
          <p:nvPr/>
        </p:nvSpPr>
        <p:spPr>
          <a:xfrm>
            <a:off x="847725" y="685800"/>
            <a:ext cx="3940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음성인식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DE777-7A09-4867-A899-4C9FFB0E9E26}"/>
              </a:ext>
            </a:extLst>
          </p:cNvPr>
          <p:cNvSpPr txBox="1"/>
          <p:nvPr/>
        </p:nvSpPr>
        <p:spPr>
          <a:xfrm>
            <a:off x="1153272" y="1581993"/>
            <a:ext cx="77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개인의 독특한 말의 패턴 특성에 의존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C63C1-4C34-4D23-9902-F4DBACB28C27}"/>
              </a:ext>
            </a:extLst>
          </p:cNvPr>
          <p:cNvSpPr txBox="1"/>
          <p:nvPr/>
        </p:nvSpPr>
        <p:spPr>
          <a:xfrm>
            <a:off x="1163546" y="2311459"/>
            <a:ext cx="77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인식을 위해 텍스트에 의존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215A3-F187-4765-8514-3FD335E64C58}"/>
              </a:ext>
            </a:extLst>
          </p:cNvPr>
          <p:cNvSpPr txBox="1"/>
          <p:nvPr/>
        </p:nvSpPr>
        <p:spPr>
          <a:xfrm>
            <a:off x="1163546" y="3105834"/>
            <a:ext cx="77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음성 주파수 그래프 형태로 저장</a:t>
            </a: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 =&gt;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신원확인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DF4E8058-6197-4EB6-86ED-1FB938D13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4187" y="870840"/>
            <a:ext cx="2493250" cy="249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C29C31-953B-4779-9B4F-489D53767DDB}"/>
              </a:ext>
            </a:extLst>
          </p:cNvPr>
          <p:cNvSpPr txBox="1"/>
          <p:nvPr/>
        </p:nvSpPr>
        <p:spPr>
          <a:xfrm>
            <a:off x="1163546" y="4511681"/>
            <a:ext cx="77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소음이나 잡음 등이 혼입 가능 </a:t>
            </a: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=&gt;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인식률이 떨어짐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9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C32D8-BF8A-42C8-984A-0D7B3ECC133F}"/>
              </a:ext>
            </a:extLst>
          </p:cNvPr>
          <p:cNvSpPr txBox="1"/>
          <p:nvPr/>
        </p:nvSpPr>
        <p:spPr>
          <a:xfrm>
            <a:off x="847725" y="685800"/>
            <a:ext cx="3940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정맥인식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16C6C-18F1-472C-B69D-1C6F7B8B2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59" y="685799"/>
            <a:ext cx="3940031" cy="4451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FDCEED-B5EB-4A83-9A08-67B770024EB5}"/>
              </a:ext>
            </a:extLst>
          </p:cNvPr>
          <p:cNvSpPr txBox="1"/>
          <p:nvPr/>
        </p:nvSpPr>
        <p:spPr>
          <a:xfrm>
            <a:off x="847725" y="2109241"/>
            <a:ext cx="62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손등이나 손목의 정맥모양으로 신원 식별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CDEBB-5EB9-4E21-A7B9-7FCF037B3B5E}"/>
              </a:ext>
            </a:extLst>
          </p:cNvPr>
          <p:cNvSpPr txBox="1"/>
          <p:nvPr/>
        </p:nvSpPr>
        <p:spPr>
          <a:xfrm>
            <a:off x="847725" y="2895864"/>
            <a:ext cx="62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적외선을 이용해 혈관을 투시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B12F3-DD9E-4732-9AD8-69A459CC0F67}"/>
              </a:ext>
            </a:extLst>
          </p:cNvPr>
          <p:cNvSpPr txBox="1"/>
          <p:nvPr/>
        </p:nvSpPr>
        <p:spPr>
          <a:xfrm>
            <a:off x="847725" y="3654346"/>
            <a:ext cx="62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복제가 거의 불가능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76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CC6C8-B117-4BFC-AA38-FCAC8D0A4A1B}"/>
              </a:ext>
            </a:extLst>
          </p:cNvPr>
          <p:cNvSpPr txBox="1"/>
          <p:nvPr/>
        </p:nvSpPr>
        <p:spPr>
          <a:xfrm>
            <a:off x="1500028" y="3082247"/>
            <a:ext cx="61644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복제가 거의 불가능</a:t>
            </a:r>
            <a:endParaRPr lang="en-US" altLang="ko-KR" sz="40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40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도난 혹은 위조 방지</a:t>
            </a:r>
            <a:endParaRPr lang="en-US" altLang="ko-KR" sz="40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40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감사기능이 완벽하게 구축 가능</a:t>
            </a:r>
            <a:endParaRPr lang="en-US" altLang="ko-KR" sz="40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ECE1A-CEA1-4F6B-9A78-CA06A65A7C7D}"/>
              </a:ext>
            </a:extLst>
          </p:cNvPr>
          <p:cNvSpPr txBox="1"/>
          <p:nvPr/>
        </p:nvSpPr>
        <p:spPr>
          <a:xfrm>
            <a:off x="1500028" y="934948"/>
            <a:ext cx="3359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생체인식기술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D5315BA-9721-4CE4-A456-9FACB2A587CC}"/>
              </a:ext>
            </a:extLst>
          </p:cNvPr>
          <p:cNvSpPr/>
          <p:nvPr/>
        </p:nvSpPr>
        <p:spPr>
          <a:xfrm>
            <a:off x="1952090" y="2064545"/>
            <a:ext cx="1561672" cy="657546"/>
          </a:xfrm>
          <a:prstGeom prst="downArrow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7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FEC3A-3991-443E-AE6F-64813451AA69}"/>
              </a:ext>
            </a:extLst>
          </p:cNvPr>
          <p:cNvSpPr txBox="1"/>
          <p:nvPr/>
        </p:nvSpPr>
        <p:spPr>
          <a:xfrm>
            <a:off x="996594" y="791109"/>
            <a:ext cx="293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사용자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8B968-2C61-46D5-ADEE-96F040E3F1E8}"/>
              </a:ext>
            </a:extLst>
          </p:cNvPr>
          <p:cNvSpPr txBox="1"/>
          <p:nvPr/>
        </p:nvSpPr>
        <p:spPr>
          <a:xfrm>
            <a:off x="1746607" y="1756881"/>
            <a:ext cx="46028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보안성의 향상효과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쉽게 로그인 가능</a:t>
            </a:r>
            <a:r>
              <a:rPr lang="en-US" altLang="ko-KR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, </a:t>
            </a:r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비밀 유지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도용 불가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FA29B-CF83-4897-9646-B6DC8AF46BCC}"/>
              </a:ext>
            </a:extLst>
          </p:cNvPr>
          <p:cNvSpPr txBox="1"/>
          <p:nvPr/>
        </p:nvSpPr>
        <p:spPr>
          <a:xfrm>
            <a:off x="996593" y="3738315"/>
            <a:ext cx="359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공공의 측면</a:t>
            </a:r>
            <a:endParaRPr lang="ko-KR" altLang="en-US" sz="4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AE5FD-9DDE-47A9-AF43-3541362EB6CF}"/>
              </a:ext>
            </a:extLst>
          </p:cNvPr>
          <p:cNvSpPr txBox="1"/>
          <p:nvPr/>
        </p:nvSpPr>
        <p:spPr>
          <a:xfrm>
            <a:off x="1746607" y="4567600"/>
            <a:ext cx="63186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사기행위 쉽게 적발 가능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타인 정보의 오용과 남용 위험 줄일 수 있음</a:t>
            </a:r>
          </a:p>
        </p:txBody>
      </p:sp>
    </p:spTree>
    <p:extLst>
      <p:ext uri="{BB962C8B-B14F-4D97-AF65-F5344CB8AC3E}">
        <p14:creationId xmlns:p14="http://schemas.microsoft.com/office/powerpoint/2010/main" val="330759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3DA94-49BA-4243-BA6D-CCD0F252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8C7E9-1DE0-405E-92F5-0A7EF2FDE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http://coffeexplorer.com/551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http://shadedcommunity.com/2017/06/06/%EC%95%88%EB%A9%B4%EC%9D%B8%EC%8B%9D-%EC%B6%9C%EA%B5%AD%ED%99%95%EC%9D%B8-3%EA%B0%9C-%EA%B3%B5%ED%95%AD%EC%9C%BC%EB%A1%9C-%ED%99%95%EB%8C%80/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http://www.dt.co.kr/contents.html?article_no=2014022402010960718001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501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182C54-0559-4181-A667-7F7435E8F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2959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7E2BC8-6A2D-412F-9EFC-55784AF643C8}"/>
              </a:ext>
            </a:extLst>
          </p:cNvPr>
          <p:cNvSpPr txBox="1"/>
          <p:nvPr/>
        </p:nvSpPr>
        <p:spPr>
          <a:xfrm>
            <a:off x="5924550" y="955005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899EF-CA12-458C-9599-5EF6ECD2A14B}"/>
              </a:ext>
            </a:extLst>
          </p:cNvPr>
          <p:cNvSpPr txBox="1"/>
          <p:nvPr/>
        </p:nvSpPr>
        <p:spPr>
          <a:xfrm>
            <a:off x="5924550" y="2190093"/>
            <a:ext cx="5295900" cy="331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1.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현재 포인트 적립 방식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2.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현재 방식의 문제점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3.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우리가 생각한 보안 방법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4.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적용했을 시 이점</a:t>
            </a:r>
          </a:p>
        </p:txBody>
      </p:sp>
    </p:spTree>
    <p:extLst>
      <p:ext uri="{BB962C8B-B14F-4D97-AF65-F5344CB8AC3E}">
        <p14:creationId xmlns:p14="http://schemas.microsoft.com/office/powerpoint/2010/main" val="306757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D807ADB-D013-4FE5-BFA1-8B4F43E56844}"/>
              </a:ext>
            </a:extLst>
          </p:cNvPr>
          <p:cNvGrpSpPr/>
          <p:nvPr/>
        </p:nvGrpSpPr>
        <p:grpSpPr>
          <a:xfrm>
            <a:off x="1681658" y="2362199"/>
            <a:ext cx="2207172" cy="2133600"/>
            <a:chOff x="1839312" y="1166649"/>
            <a:chExt cx="2207172" cy="21336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119DD9E-A1CA-4226-A281-0640582D80B0}"/>
                </a:ext>
              </a:extLst>
            </p:cNvPr>
            <p:cNvSpPr/>
            <p:nvPr/>
          </p:nvSpPr>
          <p:spPr>
            <a:xfrm>
              <a:off x="1839312" y="1166649"/>
              <a:ext cx="2207172" cy="2133600"/>
            </a:xfrm>
            <a:prstGeom prst="ellipse">
              <a:avLst/>
            </a:prstGeom>
            <a:noFill/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D82B4A-10A4-40B7-99B4-3C7FB5A28F27}"/>
                </a:ext>
              </a:extLst>
            </p:cNvPr>
            <p:cNvSpPr txBox="1"/>
            <p:nvPr/>
          </p:nvSpPr>
          <p:spPr>
            <a:xfrm>
              <a:off x="2417380" y="1550534"/>
              <a:ext cx="119817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P</a:t>
              </a:r>
              <a:endParaRPr lang="ko-KR" altLang="en-US" sz="100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7573C4D-FD60-4A50-A45D-1A66C0A11B58}"/>
              </a:ext>
            </a:extLst>
          </p:cNvPr>
          <p:cNvSpPr/>
          <p:nvPr/>
        </p:nvSpPr>
        <p:spPr>
          <a:xfrm>
            <a:off x="4698125" y="2949465"/>
            <a:ext cx="2354317" cy="959069"/>
          </a:xfrm>
          <a:prstGeom prst="rightArrow">
            <a:avLst>
              <a:gd name="adj1" fmla="val 50000"/>
              <a:gd name="adj2" fmla="val 60959"/>
            </a:avLst>
          </a:prstGeom>
          <a:noFill/>
          <a:ln w="952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28AE79E-6423-4F5A-8A8E-CBA7E755A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4264" y="1979721"/>
            <a:ext cx="2516078" cy="25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7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C4F2C7-C9E0-42DA-87C2-0ED213AD3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3" t="4868" r="15283" b="9514"/>
          <a:stretch/>
        </p:blipFill>
        <p:spPr>
          <a:xfrm>
            <a:off x="7033390" y="903816"/>
            <a:ext cx="3424401" cy="2633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4C85D4-33C0-40FC-9149-F83C08DDF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11" y="1012179"/>
            <a:ext cx="3962002" cy="2416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7CB56-5FB8-4449-896B-4CACA6F9D048}"/>
              </a:ext>
            </a:extLst>
          </p:cNvPr>
          <p:cNvSpPr txBox="1"/>
          <p:nvPr/>
        </p:nvSpPr>
        <p:spPr>
          <a:xfrm>
            <a:off x="2124075" y="4274141"/>
            <a:ext cx="2995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Bahnschrift Light Condensed" panose="020B0502040204020203" pitchFamily="34" charset="0"/>
              </a:rPr>
              <a:t>OFFLINE</a:t>
            </a:r>
            <a:endParaRPr lang="ko-KR" altLang="en-US" sz="6600" dirty="0">
              <a:latin typeface="Bahnschrift Ligh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7778F-5FFB-42C7-B0C6-99399E4A8812}"/>
              </a:ext>
            </a:extLst>
          </p:cNvPr>
          <p:cNvSpPr txBox="1"/>
          <p:nvPr/>
        </p:nvSpPr>
        <p:spPr>
          <a:xfrm>
            <a:off x="7899508" y="4274141"/>
            <a:ext cx="21684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Bahnschrift Light Condensed" panose="020B0502040204020203" pitchFamily="34" charset="0"/>
              </a:rPr>
              <a:t>ONLINE</a:t>
            </a:r>
            <a:endParaRPr lang="ko-KR" altLang="en-US" sz="6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4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C22BE4-A141-442E-B717-EB1F1C19A8DA}"/>
              </a:ext>
            </a:extLst>
          </p:cNvPr>
          <p:cNvSpPr txBox="1"/>
          <p:nvPr/>
        </p:nvSpPr>
        <p:spPr>
          <a:xfrm>
            <a:off x="847725" y="685800"/>
            <a:ext cx="3609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en-US" altLang="ko-KR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</a:t>
            </a:r>
            <a:endParaRPr lang="ko-KR" altLang="en-US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21DBD-4981-4DB1-BBC6-C325BEE2B84D}"/>
              </a:ext>
            </a:extLst>
          </p:cNvPr>
          <p:cNvSpPr txBox="1"/>
          <p:nvPr/>
        </p:nvSpPr>
        <p:spPr>
          <a:xfrm>
            <a:off x="1476375" y="1449466"/>
            <a:ext cx="773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적립 카드 분실 </a:t>
            </a:r>
            <a:r>
              <a:rPr lang="en-US" altLang="ko-KR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or </a:t>
            </a:r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이상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88F7B-5A4D-4EF8-A12C-36D1B8D32E5B}"/>
              </a:ext>
            </a:extLst>
          </p:cNvPr>
          <p:cNvSpPr txBox="1"/>
          <p:nvPr/>
        </p:nvSpPr>
        <p:spPr>
          <a:xfrm>
            <a:off x="1476375" y="2213132"/>
            <a:ext cx="773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매장 별 포인트 적립카드 소지의 번거로움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A0CA-B9FC-4736-8E57-08B804EF7A0D}"/>
              </a:ext>
            </a:extLst>
          </p:cNvPr>
          <p:cNvSpPr txBox="1"/>
          <p:nvPr/>
        </p:nvSpPr>
        <p:spPr>
          <a:xfrm>
            <a:off x="1476375" y="2953221"/>
            <a:ext cx="773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카드소지 </a:t>
            </a:r>
            <a:r>
              <a:rPr lang="en-US" altLang="ko-KR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x         </a:t>
            </a:r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생년월일 전화번호 입력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2DF7DD8-C568-4E1E-A119-AEB36C1A4485}"/>
              </a:ext>
            </a:extLst>
          </p:cNvPr>
          <p:cNvSpPr/>
          <p:nvPr/>
        </p:nvSpPr>
        <p:spPr>
          <a:xfrm>
            <a:off x="3333750" y="3026297"/>
            <a:ext cx="457199" cy="485775"/>
          </a:xfrm>
          <a:prstGeom prst="rightArrow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370F62C-F71A-4A26-AE65-C982BFA4DE2D}"/>
              </a:ext>
            </a:extLst>
          </p:cNvPr>
          <p:cNvSpPr/>
          <p:nvPr/>
        </p:nvSpPr>
        <p:spPr>
          <a:xfrm rot="5400000">
            <a:off x="5165880" y="3534064"/>
            <a:ext cx="355288" cy="485775"/>
          </a:xfrm>
          <a:prstGeom prst="rightArrow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0CB6D-9A23-4974-99E4-EC86A4005208}"/>
              </a:ext>
            </a:extLst>
          </p:cNvPr>
          <p:cNvSpPr txBox="1"/>
          <p:nvPr/>
        </p:nvSpPr>
        <p:spPr>
          <a:xfrm>
            <a:off x="4219575" y="3954596"/>
            <a:ext cx="3381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개인정보 노출 위험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E205425C-F291-456D-AAC3-1AD47037090E}"/>
              </a:ext>
            </a:extLst>
          </p:cNvPr>
          <p:cNvSpPr/>
          <p:nvPr/>
        </p:nvSpPr>
        <p:spPr>
          <a:xfrm flipV="1">
            <a:off x="1009650" y="1678092"/>
            <a:ext cx="304800" cy="312189"/>
          </a:xfrm>
          <a:prstGeom prst="donut">
            <a:avLst/>
          </a:prstGeom>
          <a:solidFill>
            <a:srgbClr val="667A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2EC60325-F8D6-41A4-BAC2-096A8B8814A5}"/>
              </a:ext>
            </a:extLst>
          </p:cNvPr>
          <p:cNvSpPr/>
          <p:nvPr/>
        </p:nvSpPr>
        <p:spPr>
          <a:xfrm flipV="1">
            <a:off x="1009650" y="2349424"/>
            <a:ext cx="304800" cy="312189"/>
          </a:xfrm>
          <a:prstGeom prst="donut">
            <a:avLst/>
          </a:prstGeom>
          <a:solidFill>
            <a:srgbClr val="667A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B061ADD9-8B2A-43A7-B7FE-35A1C0EDC1D2}"/>
              </a:ext>
            </a:extLst>
          </p:cNvPr>
          <p:cNvSpPr/>
          <p:nvPr/>
        </p:nvSpPr>
        <p:spPr>
          <a:xfrm flipV="1">
            <a:off x="1009650" y="3116811"/>
            <a:ext cx="304800" cy="312189"/>
          </a:xfrm>
          <a:prstGeom prst="donut">
            <a:avLst/>
          </a:prstGeom>
          <a:solidFill>
            <a:srgbClr val="667A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35206B-C40E-41E5-9020-6C633F02634F}"/>
              </a:ext>
            </a:extLst>
          </p:cNvPr>
          <p:cNvSpPr txBox="1"/>
          <p:nvPr/>
        </p:nvSpPr>
        <p:spPr>
          <a:xfrm>
            <a:off x="1476375" y="4823759"/>
            <a:ext cx="773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신용카드        </a:t>
            </a:r>
            <a:r>
              <a:rPr lang="ko-KR" altLang="en-US" sz="3200" dirty="0" err="1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포스기를</a:t>
            </a:r>
            <a:r>
              <a:rPr lang="ko-KR" altLang="en-US" sz="32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 통한 정보유출</a:t>
            </a:r>
            <a:endParaRPr lang="en-US" altLang="ko-KR" sz="32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B9A6232E-ED1D-4F19-A1EB-36F3D63736CA}"/>
              </a:ext>
            </a:extLst>
          </p:cNvPr>
          <p:cNvSpPr/>
          <p:nvPr/>
        </p:nvSpPr>
        <p:spPr>
          <a:xfrm flipV="1">
            <a:off x="1009650" y="4987349"/>
            <a:ext cx="304800" cy="312189"/>
          </a:xfrm>
          <a:prstGeom prst="donut">
            <a:avLst/>
          </a:prstGeom>
          <a:solidFill>
            <a:srgbClr val="667A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9053E5-CA97-4B58-B2E3-D664AA3588B9}"/>
              </a:ext>
            </a:extLst>
          </p:cNvPr>
          <p:cNvSpPr/>
          <p:nvPr/>
        </p:nvSpPr>
        <p:spPr>
          <a:xfrm>
            <a:off x="2962275" y="4873258"/>
            <a:ext cx="457199" cy="485775"/>
          </a:xfrm>
          <a:prstGeom prst="rightArrow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74562-CE06-45B0-9FF2-410C669B8217}"/>
              </a:ext>
            </a:extLst>
          </p:cNvPr>
          <p:cNvSpPr txBox="1"/>
          <p:nvPr/>
        </p:nvSpPr>
        <p:spPr>
          <a:xfrm>
            <a:off x="1857375" y="5454782"/>
            <a:ext cx="76390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>
                <a:hlinkClick r:id="rId2"/>
              </a:rPr>
              <a:t>https://www.youtube.com/watch?v=keqGhekbo8U</a:t>
            </a:r>
            <a:endParaRPr lang="ko-KR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85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24AB22-3FD2-4769-95BA-022E8C29965A}"/>
              </a:ext>
            </a:extLst>
          </p:cNvPr>
          <p:cNvSpPr txBox="1"/>
          <p:nvPr/>
        </p:nvSpPr>
        <p:spPr>
          <a:xfrm>
            <a:off x="847725" y="685800"/>
            <a:ext cx="3609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생체인식기술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48AF1-CBCA-49EF-80B3-CBE59DA41163}"/>
              </a:ext>
            </a:extLst>
          </p:cNvPr>
          <p:cNvSpPr txBox="1"/>
          <p:nvPr/>
        </p:nvSpPr>
        <p:spPr>
          <a:xfrm>
            <a:off x="1104900" y="2361547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지문인식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(Fingerprint)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0C90B-F14D-4539-B5FF-FA26FE349403}"/>
              </a:ext>
            </a:extLst>
          </p:cNvPr>
          <p:cNvSpPr txBox="1"/>
          <p:nvPr/>
        </p:nvSpPr>
        <p:spPr>
          <a:xfrm>
            <a:off x="1104898" y="3027582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홍체인식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(Iris- scan)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8CAC-1506-4D44-AF13-8FE3285D6BFD}"/>
              </a:ext>
            </a:extLst>
          </p:cNvPr>
          <p:cNvSpPr txBox="1"/>
          <p:nvPr/>
        </p:nvSpPr>
        <p:spPr>
          <a:xfrm>
            <a:off x="1104897" y="3626676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망막인식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(Retina-scan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87896-F5BB-4C76-8930-E11FEA861A06}"/>
              </a:ext>
            </a:extLst>
          </p:cNvPr>
          <p:cNvSpPr txBox="1"/>
          <p:nvPr/>
        </p:nvSpPr>
        <p:spPr>
          <a:xfrm>
            <a:off x="1104899" y="4215593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손 모양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(Hand geometry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1114D-1EE6-44CA-A981-A178687B613E}"/>
              </a:ext>
            </a:extLst>
          </p:cNvPr>
          <p:cNvSpPr txBox="1"/>
          <p:nvPr/>
        </p:nvSpPr>
        <p:spPr>
          <a:xfrm>
            <a:off x="6096000" y="2361547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안면인식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(Facial recognition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E8E4A-D3DB-4F3C-AE70-BD5B5D5BC56E}"/>
              </a:ext>
            </a:extLst>
          </p:cNvPr>
          <p:cNvSpPr txBox="1"/>
          <p:nvPr/>
        </p:nvSpPr>
        <p:spPr>
          <a:xfrm>
            <a:off x="6096000" y="3048716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음성인식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(Voice recognition)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33712-C08F-4F97-ACB1-A1CB6D73A812}"/>
              </a:ext>
            </a:extLst>
          </p:cNvPr>
          <p:cNvSpPr txBox="1"/>
          <p:nvPr/>
        </p:nvSpPr>
        <p:spPr>
          <a:xfrm>
            <a:off x="6095999" y="3695047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서명 </a:t>
            </a:r>
            <a:r>
              <a:rPr lang="en-US" altLang="ko-KR" sz="24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(Signature- scan)</a:t>
            </a:r>
          </a:p>
        </p:txBody>
      </p:sp>
    </p:spTree>
    <p:extLst>
      <p:ext uri="{BB962C8B-B14F-4D97-AF65-F5344CB8AC3E}">
        <p14:creationId xmlns:p14="http://schemas.microsoft.com/office/powerpoint/2010/main" val="21237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1BF83-4E93-43D6-9E15-6C3BCC20A670}"/>
              </a:ext>
            </a:extLst>
          </p:cNvPr>
          <p:cNvSpPr txBox="1"/>
          <p:nvPr/>
        </p:nvSpPr>
        <p:spPr>
          <a:xfrm>
            <a:off x="847725" y="685800"/>
            <a:ext cx="3609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지문인식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5E86B59-A348-4346-B6D8-173A0FAC3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1163" y="785813"/>
            <a:ext cx="2185988" cy="2185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8D227-E5BB-4A5D-8A93-EFA9FE893209}"/>
              </a:ext>
            </a:extLst>
          </p:cNvPr>
          <p:cNvSpPr txBox="1"/>
          <p:nvPr/>
        </p:nvSpPr>
        <p:spPr>
          <a:xfrm>
            <a:off x="1143000" y="1681386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가장 간편하고 비용이 저렴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0F5E2-E357-4C25-BE6F-59314EAA7932}"/>
              </a:ext>
            </a:extLst>
          </p:cNvPr>
          <p:cNvSpPr txBox="1"/>
          <p:nvPr/>
        </p:nvSpPr>
        <p:spPr>
          <a:xfrm>
            <a:off x="1143000" y="2350351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신뢰도 안정도 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769840F9-DABB-44A9-B329-AE99F3B63560}"/>
              </a:ext>
            </a:extLst>
          </p:cNvPr>
          <p:cNvSpPr/>
          <p:nvPr/>
        </p:nvSpPr>
        <p:spPr>
          <a:xfrm>
            <a:off x="3479836" y="2474454"/>
            <a:ext cx="249684" cy="398123"/>
          </a:xfrm>
          <a:prstGeom prst="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466B5-D1A7-4789-864B-6E56B4E62B9D}"/>
              </a:ext>
            </a:extLst>
          </p:cNvPr>
          <p:cNvSpPr txBox="1"/>
          <p:nvPr/>
        </p:nvSpPr>
        <p:spPr>
          <a:xfrm>
            <a:off x="1142999" y="2996680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에러율이 적어 인식률이 높음 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F835-889B-4B9F-89FB-9F72C862B94E}"/>
              </a:ext>
            </a:extLst>
          </p:cNvPr>
          <p:cNvSpPr txBox="1"/>
          <p:nvPr/>
        </p:nvSpPr>
        <p:spPr>
          <a:xfrm>
            <a:off x="1142999" y="4414016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하지만</a:t>
            </a: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,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지문 손상 시 적용 불가능 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85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F11B7-4E69-4289-AB3B-7FFF362786EB}"/>
              </a:ext>
            </a:extLst>
          </p:cNvPr>
          <p:cNvSpPr txBox="1"/>
          <p:nvPr/>
        </p:nvSpPr>
        <p:spPr>
          <a:xfrm>
            <a:off x="847725" y="685800"/>
            <a:ext cx="3940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홍채 망막인식</a:t>
            </a:r>
            <a:endParaRPr lang="ko-KR" altLang="en-US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BB26604-729B-4A5A-B389-6DAB2E6C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810" y="329714"/>
            <a:ext cx="2251054" cy="2251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135765-C6CC-4BD9-B59B-935F97C63D83}"/>
              </a:ext>
            </a:extLst>
          </p:cNvPr>
          <p:cNvSpPr txBox="1"/>
          <p:nvPr/>
        </p:nvSpPr>
        <p:spPr>
          <a:xfrm>
            <a:off x="1143000" y="1681386"/>
            <a:ext cx="62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홍채나 망막의 무늬는 거의 변하지 않음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B9EDE-0853-4F2B-BAF6-333175322267}"/>
              </a:ext>
            </a:extLst>
          </p:cNvPr>
          <p:cNvSpPr txBox="1"/>
          <p:nvPr/>
        </p:nvSpPr>
        <p:spPr>
          <a:xfrm>
            <a:off x="1142998" y="2333371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지문보다 훨씬 복잡하고 정교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02B2-E481-4D7E-902A-7AFB8175E5CD}"/>
              </a:ext>
            </a:extLst>
          </p:cNvPr>
          <p:cNvSpPr txBox="1"/>
          <p:nvPr/>
        </p:nvSpPr>
        <p:spPr>
          <a:xfrm>
            <a:off x="1142998" y="2979702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정확도가 우수함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8CC08-7698-4A67-B1B4-8F53403F46EF}"/>
              </a:ext>
            </a:extLst>
          </p:cNvPr>
          <p:cNvSpPr txBox="1"/>
          <p:nvPr/>
        </p:nvSpPr>
        <p:spPr>
          <a:xfrm>
            <a:off x="1142998" y="3919704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고가이고 대용량의 정보가 필요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3EEE9-E696-4D29-9DE5-38C8EC2407B9}"/>
              </a:ext>
            </a:extLst>
          </p:cNvPr>
          <p:cNvSpPr txBox="1"/>
          <p:nvPr/>
        </p:nvSpPr>
        <p:spPr>
          <a:xfrm>
            <a:off x="1173820" y="4566035"/>
            <a:ext cx="847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망막 스캐너의 위생문제</a:t>
            </a: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,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개인 권리 침해문제 발생가능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60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C32D8-BF8A-42C8-984A-0D7B3ECC133F}"/>
              </a:ext>
            </a:extLst>
          </p:cNvPr>
          <p:cNvSpPr txBox="1"/>
          <p:nvPr/>
        </p:nvSpPr>
        <p:spPr>
          <a:xfrm>
            <a:off x="847725" y="685800"/>
            <a:ext cx="3940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안면인식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3A411-0E3D-46BD-A31F-3C98E0B8A117}"/>
              </a:ext>
            </a:extLst>
          </p:cNvPr>
          <p:cNvSpPr txBox="1"/>
          <p:nvPr/>
        </p:nvSpPr>
        <p:spPr>
          <a:xfrm>
            <a:off x="1163545" y="1586785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가장 자연스럽고 거부감이 적은 기술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6032D-53BB-489B-9182-0F42C247423C}"/>
              </a:ext>
            </a:extLst>
          </p:cNvPr>
          <p:cNvSpPr txBox="1"/>
          <p:nvPr/>
        </p:nvSpPr>
        <p:spPr>
          <a:xfrm>
            <a:off x="1163546" y="2311459"/>
            <a:ext cx="77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특징추출 </a:t>
            </a: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=&gt; 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열상 이용</a:t>
            </a:r>
            <a:r>
              <a:rPr lang="en-US" altLang="ko-KR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, 3</a:t>
            </a:r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차원 측정기 이용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EBFA18-F181-4B81-B197-527D27BAE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24" r="48925" b="524"/>
          <a:stretch/>
        </p:blipFill>
        <p:spPr>
          <a:xfrm>
            <a:off x="8843574" y="834025"/>
            <a:ext cx="2406628" cy="2342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8196FE-CB15-4BEB-B345-428D11815228}"/>
              </a:ext>
            </a:extLst>
          </p:cNvPr>
          <p:cNvSpPr txBox="1"/>
          <p:nvPr/>
        </p:nvSpPr>
        <p:spPr>
          <a:xfrm>
            <a:off x="1163545" y="3010993"/>
            <a:ext cx="77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얼굴 이미지 인식 시스템 </a:t>
            </a:r>
            <a:endParaRPr lang="en-US" altLang="ko-KR" sz="36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</p:txBody>
      </p:sp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B158403C-8CA3-4834-9BA9-19C43E433B1B}"/>
              </a:ext>
            </a:extLst>
          </p:cNvPr>
          <p:cNvSpPr/>
          <p:nvPr/>
        </p:nvSpPr>
        <p:spPr>
          <a:xfrm rot="5400000">
            <a:off x="1723490" y="3597238"/>
            <a:ext cx="868165" cy="945222"/>
          </a:xfrm>
          <a:prstGeom prst="bentUpArrow">
            <a:avLst>
              <a:gd name="adj1" fmla="val 17859"/>
              <a:gd name="adj2" fmla="val 17096"/>
              <a:gd name="adj3" fmla="val 18934"/>
            </a:avLst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453C6-D97E-45A9-BC4A-F78F4DE016B8}"/>
              </a:ext>
            </a:extLst>
          </p:cNvPr>
          <p:cNvSpPr txBox="1"/>
          <p:nvPr/>
        </p:nvSpPr>
        <p:spPr>
          <a:xfrm>
            <a:off x="2631466" y="3635766"/>
            <a:ext cx="4849402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표준 컴퓨터 </a:t>
            </a:r>
            <a:r>
              <a:rPr lang="en-US" altLang="ko-KR" sz="2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CCTV</a:t>
            </a:r>
            <a:r>
              <a:rPr lang="ko-KR" altLang="en-US" sz="2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카메라 장비 사용</a:t>
            </a:r>
            <a:endParaRPr lang="en-US" altLang="ko-KR" sz="2800" dirty="0">
              <a:latin typeface="THE선인장" panose="02020603020101020101" pitchFamily="18" charset="-127"/>
              <a:ea typeface="THE선인장" panose="02020603020101020101" pitchFamily="18" charset="-127"/>
              <a:cs typeface="THE선인장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열점을</a:t>
            </a:r>
            <a:r>
              <a:rPr lang="ko-KR" altLang="en-US" sz="2800" dirty="0">
                <a:latin typeface="THE선인장" panose="02020603020101020101" pitchFamily="18" charset="-127"/>
                <a:ea typeface="THE선인장" panose="02020603020101020101" pitchFamily="18" charset="-127"/>
                <a:cs typeface="THE선인장" panose="02020603020101020101" pitchFamily="18" charset="-127"/>
              </a:rPr>
              <a:t> 인식하는 적외선 카메라사용</a:t>
            </a:r>
          </a:p>
        </p:txBody>
      </p:sp>
    </p:spTree>
    <p:extLst>
      <p:ext uri="{BB962C8B-B14F-4D97-AF65-F5344CB8AC3E}">
        <p14:creationId xmlns:p14="http://schemas.microsoft.com/office/powerpoint/2010/main" val="2757315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와이드스크린</PresentationFormat>
  <Paragraphs>72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DX영화자막 M</vt:lpstr>
      <vt:lpstr>타이포_쌍문동 B</vt:lpstr>
      <vt:lpstr>THE선인장</vt:lpstr>
      <vt:lpstr>Bahnschrift Light Condensed</vt:lpstr>
      <vt:lpstr>Arial</vt:lpstr>
      <vt:lpstr>맑은 고딕</vt:lpstr>
      <vt:lpstr>Office 테마</vt:lpstr>
      <vt:lpstr>포인트에 생체인식기술 적용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지연</dc:creator>
  <cp:lastModifiedBy>김 지연</cp:lastModifiedBy>
  <cp:revision>36</cp:revision>
  <dcterms:created xsi:type="dcterms:W3CDTF">2018-11-17T16:51:31Z</dcterms:created>
  <dcterms:modified xsi:type="dcterms:W3CDTF">2018-11-19T06:49:42Z</dcterms:modified>
</cp:coreProperties>
</file>